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6" d="100"/>
          <a:sy n="96" d="100"/>
        </p:scale>
        <p:origin x="1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2.jpg>
</file>

<file path=ppt/media/image3.jpg>
</file>

<file path=ppt/media/image4.jpg>
</file>

<file path=ppt/media/image5.jpg>
</file>

<file path=ppt/media/image6.png>
</file>

<file path=ppt/media/image7.png>
</file>

<file path=ppt/media/image8.jpeg>
</file>

<file path=ppt/media/image9.jp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8955D-ABF3-37BE-A5C1-461905BFAD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DC81F5B-C527-EFA0-D9DF-CABC915DDC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B6F5DE-0C5B-78F1-8928-C36C647E5420}"/>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EB6B6AC7-A0CE-5E48-3DD3-80D0FCF669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B9EC6E2-F802-8D5F-83B8-19D77D610D80}"/>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319013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B2D1-564A-D380-35D3-DF66B502466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DA2006-59AC-E17F-FF74-DF1BDCBCB9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DFFF36-3BB0-7A6D-3E63-7D3AA77F35CE}"/>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3EA7018A-7AD9-8AB0-709A-ECBEEDB25C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4DF073-E46A-EC74-29D7-8051A8B197B3}"/>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1915656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5AA359-1A07-FA62-FFD3-4E7C95391A4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A84A014-2632-183C-74B7-3E212594ED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DEE9E2-24C0-EA01-7AD5-958BE51C1F18}"/>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DA63D8FC-AA8F-5F80-C839-54624FD9FC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1A1EE9-3E45-6785-2B50-31781E372F64}"/>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984312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89B5D-A78B-3A5C-43BF-7D6C625D0A2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E473421-7375-7F41-2C9A-248D4A962C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30142E-5DC1-3DE0-923B-4C7C2B55CDA5}"/>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B07D4125-48F9-E015-2774-8A8666501B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F7742C-D1C8-7A55-DBC3-705E7067E739}"/>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4000079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659C4-4D7E-AAF6-1B91-A2C80D18AC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8F79ED1-D8CD-EC87-2A11-FF93DA98D4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1AD3CB-6D80-6FE4-46DB-FE0BF474E453}"/>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8982EB54-03DF-43FD-1281-67BBE49BE5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9BB7FA-F0EE-A6E7-13AA-F8883DF0CA38}"/>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3260338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3FEF5-A9D0-FC3C-ADB0-FF67DFFE757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398BDD-7336-E879-A78C-AA03A4A571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1C00845-B5DD-2E4F-0119-910222D1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A57423B-C065-E5D3-275C-9BF47E3A6DC0}"/>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6" name="Footer Placeholder 5">
            <a:extLst>
              <a:ext uri="{FF2B5EF4-FFF2-40B4-BE49-F238E27FC236}">
                <a16:creationId xmlns:a16="http://schemas.microsoft.com/office/drawing/2014/main" id="{DDE8E6EE-8CDC-1623-2964-DE4DA89A69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074272D-479E-49B3-3A3E-2521C095A3B8}"/>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2997907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3DF47-5DBC-A0F2-1686-D11126CD9B5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F04499-8C3A-AC45-6013-8DFBD8191D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75F9B0-DA98-A54D-397D-87468CC6AA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E21177C-3286-90BE-41E0-6FC9736FCD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B54979-D11B-FAB6-D47F-1B41837801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FCF5AB4-F053-B47F-0D3E-FC84018E7A6C}"/>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8" name="Footer Placeholder 7">
            <a:extLst>
              <a:ext uri="{FF2B5EF4-FFF2-40B4-BE49-F238E27FC236}">
                <a16:creationId xmlns:a16="http://schemas.microsoft.com/office/drawing/2014/main" id="{2E1CDD0B-9392-75A4-3200-50C7A461B30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BAA11DE-1FC6-165B-EF8B-26A10CD1F47E}"/>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809915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61223-D5B7-6B3F-9FA4-E361CB6B9D3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918791E-7BB8-7452-B082-E54A967DD798}"/>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4" name="Footer Placeholder 3">
            <a:extLst>
              <a:ext uri="{FF2B5EF4-FFF2-40B4-BE49-F238E27FC236}">
                <a16:creationId xmlns:a16="http://schemas.microsoft.com/office/drawing/2014/main" id="{7BA5261D-FEB3-36F6-3DC3-48CEC00ED49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1A491D-46AE-4244-C589-15A9EEED4924}"/>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2860062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9CAA8C-3810-A283-FF9C-5BFF09D0156A}"/>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3" name="Footer Placeholder 2">
            <a:extLst>
              <a:ext uri="{FF2B5EF4-FFF2-40B4-BE49-F238E27FC236}">
                <a16:creationId xmlns:a16="http://schemas.microsoft.com/office/drawing/2014/main" id="{CE981755-CE19-A6E1-9BFB-50EBA2471EE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D96D6F0-6DE7-6AD0-61EE-57D2A0ADF1DA}"/>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2646083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3D74-CDA5-9EF0-4311-4C85B8454F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A2379D1-4E6E-2E74-209D-EA4D587E3F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FFEC624-087F-AD2C-534F-88A5125746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7D2AAC-F14E-5DAA-7756-0D19ABEDFD92}"/>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6" name="Footer Placeholder 5">
            <a:extLst>
              <a:ext uri="{FF2B5EF4-FFF2-40B4-BE49-F238E27FC236}">
                <a16:creationId xmlns:a16="http://schemas.microsoft.com/office/drawing/2014/main" id="{4A2F9ABC-5817-DE74-B511-1AA7E4E9B3E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D55B17-1CE5-8B88-B54B-F8E730ED1E67}"/>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269056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EEEBD-F3D4-F513-8DA8-3D4B47B1A6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433322-02EE-2039-4AB0-0295613DAB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B763A91-1074-9914-DD39-BDA20B5168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2CDC16-AFC4-27C0-9C2E-502D7BECD278}"/>
              </a:ext>
            </a:extLst>
          </p:cNvPr>
          <p:cNvSpPr>
            <a:spLocks noGrp="1"/>
          </p:cNvSpPr>
          <p:nvPr>
            <p:ph type="dt" sz="half" idx="10"/>
          </p:nvPr>
        </p:nvSpPr>
        <p:spPr/>
        <p:txBody>
          <a:bodyPr/>
          <a:lstStyle/>
          <a:p>
            <a:fld id="{9D0E735D-7A07-444C-991D-D8E1E632A7AE}" type="datetimeFigureOut">
              <a:rPr lang="en-IN" smtClean="0"/>
              <a:t>01-11-2023</a:t>
            </a:fld>
            <a:endParaRPr lang="en-IN"/>
          </a:p>
        </p:txBody>
      </p:sp>
      <p:sp>
        <p:nvSpPr>
          <p:cNvPr id="6" name="Footer Placeholder 5">
            <a:extLst>
              <a:ext uri="{FF2B5EF4-FFF2-40B4-BE49-F238E27FC236}">
                <a16:creationId xmlns:a16="http://schemas.microsoft.com/office/drawing/2014/main" id="{25501F77-60F4-86C8-3011-F91709DAD80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1413E70-F7D2-17E6-80E9-46C75C03FBE0}"/>
              </a:ext>
            </a:extLst>
          </p:cNvPr>
          <p:cNvSpPr>
            <a:spLocks noGrp="1"/>
          </p:cNvSpPr>
          <p:nvPr>
            <p:ph type="sldNum" sz="quarter" idx="12"/>
          </p:nvPr>
        </p:nvSpPr>
        <p:spPr/>
        <p:txBody>
          <a:bodyPr/>
          <a:lstStyle/>
          <a:p>
            <a:fld id="{E4DCC85D-DCC3-4BB3-9C89-4DA4569095B9}" type="slidenum">
              <a:rPr lang="en-IN" smtClean="0"/>
              <a:t>‹#›</a:t>
            </a:fld>
            <a:endParaRPr lang="en-IN"/>
          </a:p>
        </p:txBody>
      </p:sp>
    </p:spTree>
    <p:extLst>
      <p:ext uri="{BB962C8B-B14F-4D97-AF65-F5344CB8AC3E}">
        <p14:creationId xmlns:p14="http://schemas.microsoft.com/office/powerpoint/2010/main" val="4059512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672123-6D8E-80A7-64FD-FF2EF0D6CF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EE4266A-80E6-A023-744C-51B6DE4805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2F33C7-4D54-E622-DD68-9964E27CC4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0E735D-7A07-444C-991D-D8E1E632A7AE}" type="datetimeFigureOut">
              <a:rPr lang="en-IN" smtClean="0"/>
              <a:t>01-11-2023</a:t>
            </a:fld>
            <a:endParaRPr lang="en-IN"/>
          </a:p>
        </p:txBody>
      </p:sp>
      <p:sp>
        <p:nvSpPr>
          <p:cNvPr id="5" name="Footer Placeholder 4">
            <a:extLst>
              <a:ext uri="{FF2B5EF4-FFF2-40B4-BE49-F238E27FC236}">
                <a16:creationId xmlns:a16="http://schemas.microsoft.com/office/drawing/2014/main" id="{36B71D22-1EE9-CFF0-91A6-F5E6D2A1D5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EA4E8C1-1BA1-8FEC-AC5C-1D2DA156FD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CC85D-DCC3-4BB3-9C89-4DA4569095B9}" type="slidenum">
              <a:rPr lang="en-IN" smtClean="0"/>
              <a:t>‹#›</a:t>
            </a:fld>
            <a:endParaRPr lang="en-IN"/>
          </a:p>
        </p:txBody>
      </p:sp>
    </p:spTree>
    <p:extLst>
      <p:ext uri="{BB962C8B-B14F-4D97-AF65-F5344CB8AC3E}">
        <p14:creationId xmlns:p14="http://schemas.microsoft.com/office/powerpoint/2010/main" val="5351459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lue abstract showing data flow">
            <a:extLst>
              <a:ext uri="{FF2B5EF4-FFF2-40B4-BE49-F238E27FC236}">
                <a16:creationId xmlns:a16="http://schemas.microsoft.com/office/drawing/2014/main" id="{C1F78C5B-F5E2-33F8-EA6B-A709F4AD6C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5" y="0"/>
            <a:ext cx="12266645" cy="6858000"/>
          </a:xfrm>
          <a:prstGeom prst="rect">
            <a:avLst/>
          </a:prstGeom>
        </p:spPr>
      </p:pic>
      <p:sp>
        <p:nvSpPr>
          <p:cNvPr id="9" name="TextBox 8">
            <a:extLst>
              <a:ext uri="{FF2B5EF4-FFF2-40B4-BE49-F238E27FC236}">
                <a16:creationId xmlns:a16="http://schemas.microsoft.com/office/drawing/2014/main" id="{DF596792-B9C6-D6D4-4028-286965381270}"/>
              </a:ext>
            </a:extLst>
          </p:cNvPr>
          <p:cNvSpPr txBox="1"/>
          <p:nvPr/>
        </p:nvSpPr>
        <p:spPr>
          <a:xfrm>
            <a:off x="671803" y="1670181"/>
            <a:ext cx="11420669" cy="584775"/>
          </a:xfrm>
          <a:prstGeom prst="rect">
            <a:avLst/>
          </a:prstGeom>
          <a:noFill/>
        </p:spPr>
        <p:txBody>
          <a:bodyPr wrap="square">
            <a:spAutoFit/>
          </a:bodyPr>
          <a:lstStyle/>
          <a:p>
            <a:r>
              <a:rPr lang="en-US" sz="3200" b="1" dirty="0">
                <a:solidFill>
                  <a:schemeClr val="bg1"/>
                </a:solidFill>
                <a:highlight>
                  <a:srgbClr val="000000"/>
                </a:highlight>
                <a:latin typeface="Times New Roman" panose="02020603050405020304" pitchFamily="18" charset="0"/>
                <a:cs typeface="Times New Roman" panose="02020603050405020304" pitchFamily="18" charset="0"/>
              </a:rPr>
              <a:t>Understanding the Crucial Role of Version Control in DevOps</a:t>
            </a:r>
            <a:endParaRPr lang="en-US" sz="3200" dirty="0">
              <a:solidFill>
                <a:schemeClr val="bg1"/>
              </a:solidFill>
              <a:highlight>
                <a:srgbClr val="000000"/>
              </a:highlight>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51B12E0B-65AB-A082-473E-1683AD44357D}"/>
              </a:ext>
            </a:extLst>
          </p:cNvPr>
          <p:cNvSpPr txBox="1"/>
          <p:nvPr/>
        </p:nvSpPr>
        <p:spPr>
          <a:xfrm>
            <a:off x="4896238" y="5187819"/>
            <a:ext cx="6209522" cy="830997"/>
          </a:xfrm>
          <a:prstGeom prst="rect">
            <a:avLst/>
          </a:prstGeom>
          <a:noFill/>
        </p:spPr>
        <p:txBody>
          <a:bodyPr wrap="square">
            <a:spAutoFit/>
          </a:bodyPr>
          <a:lstStyle/>
          <a:p>
            <a:pPr algn="r"/>
            <a:r>
              <a:rPr lang="pt-BR" sz="2400" b="0" dirty="0">
                <a:solidFill>
                  <a:schemeClr val="bg1"/>
                </a:solidFill>
                <a:effectLst/>
              </a:rPr>
              <a:t>Name         : Abhiram Nagam  </a:t>
            </a:r>
          </a:p>
          <a:p>
            <a:pPr algn="r"/>
            <a:r>
              <a:rPr lang="pt-BR" sz="2400" b="0" dirty="0">
                <a:solidFill>
                  <a:schemeClr val="bg1"/>
                </a:solidFill>
                <a:effectLst/>
              </a:rPr>
              <a:t>Regd. num        :  211FA04562 </a:t>
            </a:r>
          </a:p>
        </p:txBody>
      </p:sp>
    </p:spTree>
    <p:extLst>
      <p:ext uri="{BB962C8B-B14F-4D97-AF65-F5344CB8AC3E}">
        <p14:creationId xmlns:p14="http://schemas.microsoft.com/office/powerpoint/2010/main" val="2193811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B700D-8829-242E-1B24-07BFA38A6BF4}"/>
              </a:ext>
            </a:extLst>
          </p:cNvPr>
          <p:cNvSpPr>
            <a:spLocks noGrp="1"/>
          </p:cNvSpPr>
          <p:nvPr>
            <p:ph type="title"/>
          </p:nvPr>
        </p:nvSpPr>
        <p:spPr/>
        <p:txBody>
          <a:bodyPr/>
          <a:lstStyle/>
          <a:p>
            <a:endParaRPr lang="en-IN" dirty="0"/>
          </a:p>
        </p:txBody>
      </p:sp>
      <p:pic>
        <p:nvPicPr>
          <p:cNvPr id="5" name="Content Placeholder 4" descr="Abstract blue and black diagonal striped background">
            <a:extLst>
              <a:ext uri="{FF2B5EF4-FFF2-40B4-BE49-F238E27FC236}">
                <a16:creationId xmlns:a16="http://schemas.microsoft.com/office/drawing/2014/main" id="{347C699B-4EF8-3059-A6E0-0265CE3EC0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6" y="-117685"/>
            <a:ext cx="12275976" cy="7008690"/>
          </a:xfrm>
        </p:spPr>
      </p:pic>
      <p:sp>
        <p:nvSpPr>
          <p:cNvPr id="7" name="TextBox 6">
            <a:extLst>
              <a:ext uri="{FF2B5EF4-FFF2-40B4-BE49-F238E27FC236}">
                <a16:creationId xmlns:a16="http://schemas.microsoft.com/office/drawing/2014/main" id="{3CFEE729-650F-8C79-B948-499BB58C9AED}"/>
              </a:ext>
            </a:extLst>
          </p:cNvPr>
          <p:cNvSpPr txBox="1"/>
          <p:nvPr/>
        </p:nvSpPr>
        <p:spPr>
          <a:xfrm>
            <a:off x="968830" y="305058"/>
            <a:ext cx="6139542" cy="830997"/>
          </a:xfrm>
          <a:prstGeom prst="rect">
            <a:avLst/>
          </a:prstGeom>
          <a:noFill/>
        </p:spPr>
        <p:txBody>
          <a:bodyPr wrap="square">
            <a:spAutoFit/>
          </a:bodyPr>
          <a:lstStyle/>
          <a:p>
            <a:r>
              <a:rPr lang="en-IN" sz="4800" dirty="0">
                <a:solidFill>
                  <a:schemeClr val="bg1"/>
                </a:solidFill>
              </a:rPr>
              <a:t>Outline</a:t>
            </a:r>
          </a:p>
        </p:txBody>
      </p:sp>
      <p:sp>
        <p:nvSpPr>
          <p:cNvPr id="9" name="TextBox 8">
            <a:extLst>
              <a:ext uri="{FF2B5EF4-FFF2-40B4-BE49-F238E27FC236}">
                <a16:creationId xmlns:a16="http://schemas.microsoft.com/office/drawing/2014/main" id="{52BEE04A-DD66-EE36-EDD2-5E3393C46096}"/>
              </a:ext>
            </a:extLst>
          </p:cNvPr>
          <p:cNvSpPr txBox="1"/>
          <p:nvPr/>
        </p:nvSpPr>
        <p:spPr>
          <a:xfrm>
            <a:off x="1090128" y="2352473"/>
            <a:ext cx="6214186" cy="1569660"/>
          </a:xfrm>
          <a:prstGeom prst="rect">
            <a:avLst/>
          </a:prstGeom>
          <a:noFill/>
        </p:spPr>
        <p:txBody>
          <a:bodyPr wrap="square">
            <a:spAutoFit/>
          </a:bodyPr>
          <a:lstStyle/>
          <a:p>
            <a:pPr>
              <a:buFont typeface="Arial" panose="020B0604020202020204" pitchFamily="34" charset="0"/>
              <a:buChar char="•"/>
            </a:pPr>
            <a:r>
              <a:rPr lang="en-US" sz="3200" dirty="0">
                <a:solidFill>
                  <a:schemeClr val="bg1"/>
                </a:solidFill>
              </a:rPr>
              <a:t>Understanding Version Control</a:t>
            </a:r>
          </a:p>
          <a:p>
            <a:pPr>
              <a:buFont typeface="Arial" panose="020B0604020202020204" pitchFamily="34" charset="0"/>
              <a:buChar char="•"/>
            </a:pPr>
            <a:r>
              <a:rPr lang="en-US" sz="3200" dirty="0">
                <a:solidFill>
                  <a:schemeClr val="bg1"/>
                </a:solidFill>
              </a:rPr>
              <a:t>Understanding DevOps</a:t>
            </a:r>
          </a:p>
          <a:p>
            <a:pPr>
              <a:buFont typeface="Arial" panose="020B0604020202020204" pitchFamily="34" charset="0"/>
              <a:buChar char="•"/>
            </a:pPr>
            <a:r>
              <a:rPr lang="en-US" sz="3200" dirty="0">
                <a:solidFill>
                  <a:schemeClr val="bg1"/>
                </a:solidFill>
              </a:rPr>
              <a:t>GitHub and DevOps</a:t>
            </a:r>
          </a:p>
        </p:txBody>
      </p:sp>
    </p:spTree>
    <p:extLst>
      <p:ext uri="{BB962C8B-B14F-4D97-AF65-F5344CB8AC3E}">
        <p14:creationId xmlns:p14="http://schemas.microsoft.com/office/powerpoint/2010/main" val="1738347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8F2F-D43C-3B48-8420-4816C44C043A}"/>
              </a:ext>
            </a:extLst>
          </p:cNvPr>
          <p:cNvSpPr>
            <a:spLocks noGrp="1"/>
          </p:cNvSpPr>
          <p:nvPr>
            <p:ph type="title"/>
          </p:nvPr>
        </p:nvSpPr>
        <p:spPr/>
        <p:txBody>
          <a:bodyPr/>
          <a:lstStyle/>
          <a:p>
            <a:endParaRPr lang="en-IN"/>
          </a:p>
        </p:txBody>
      </p:sp>
      <p:pic>
        <p:nvPicPr>
          <p:cNvPr id="5" name="Content Placeholder 4" descr="Abstract background of node and mesh">
            <a:extLst>
              <a:ext uri="{FF2B5EF4-FFF2-40B4-BE49-F238E27FC236}">
                <a16:creationId xmlns:a16="http://schemas.microsoft.com/office/drawing/2014/main" id="{9BD28E6B-ADFA-B4A2-B0A2-E86C2D1215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7" name="TextBox 6">
            <a:extLst>
              <a:ext uri="{FF2B5EF4-FFF2-40B4-BE49-F238E27FC236}">
                <a16:creationId xmlns:a16="http://schemas.microsoft.com/office/drawing/2014/main" id="{A4429150-8F11-8368-C6DF-1B0F5DF896C0}"/>
              </a:ext>
            </a:extLst>
          </p:cNvPr>
          <p:cNvSpPr txBox="1"/>
          <p:nvPr/>
        </p:nvSpPr>
        <p:spPr>
          <a:xfrm>
            <a:off x="2946142" y="1603607"/>
            <a:ext cx="6097554" cy="3170099"/>
          </a:xfrm>
          <a:prstGeom prst="rect">
            <a:avLst/>
          </a:prstGeom>
          <a:noFill/>
        </p:spPr>
        <p:txBody>
          <a:bodyPr wrap="square">
            <a:spAutoFit/>
          </a:bodyPr>
          <a:lstStyle/>
          <a:p>
            <a:pPr algn="ctr"/>
            <a:r>
              <a:rPr lang="en-US" sz="4000" b="1" i="1" dirty="0">
                <a:solidFill>
                  <a:schemeClr val="bg1"/>
                </a:solidFill>
                <a:effectLst/>
              </a:rPr>
              <a:t>"Version control is the backbone of DevOps, enabling streamlined collaboration and efficient code management."</a:t>
            </a:r>
            <a:endParaRPr lang="en-US" sz="4000" b="0" dirty="0">
              <a:solidFill>
                <a:schemeClr val="bg1"/>
              </a:solidFill>
              <a:effectLst/>
            </a:endParaRPr>
          </a:p>
        </p:txBody>
      </p:sp>
    </p:spTree>
    <p:extLst>
      <p:ext uri="{BB962C8B-B14F-4D97-AF65-F5344CB8AC3E}">
        <p14:creationId xmlns:p14="http://schemas.microsoft.com/office/powerpoint/2010/main" val="172596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B57BB-2EB9-441C-43BD-5422ADC32BA0}"/>
              </a:ext>
            </a:extLst>
          </p:cNvPr>
          <p:cNvSpPr>
            <a:spLocks noGrp="1"/>
          </p:cNvSpPr>
          <p:nvPr>
            <p:ph type="title"/>
          </p:nvPr>
        </p:nvSpPr>
        <p:spPr/>
        <p:txBody>
          <a:bodyPr/>
          <a:lstStyle/>
          <a:p>
            <a:endParaRPr lang="en-IN"/>
          </a:p>
        </p:txBody>
      </p:sp>
      <p:pic>
        <p:nvPicPr>
          <p:cNvPr id="5" name="Content Placeholder 4" descr="Abstract particle background">
            <a:extLst>
              <a:ext uri="{FF2B5EF4-FFF2-40B4-BE49-F238E27FC236}">
                <a16:creationId xmlns:a16="http://schemas.microsoft.com/office/drawing/2014/main" id="{502F446B-F7B1-66B7-31FE-3EA571B48B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7" name="TextBox 6">
            <a:extLst>
              <a:ext uri="{FF2B5EF4-FFF2-40B4-BE49-F238E27FC236}">
                <a16:creationId xmlns:a16="http://schemas.microsoft.com/office/drawing/2014/main" id="{3BB4A483-4C3D-1268-52B0-3AD6FA2095AD}"/>
              </a:ext>
            </a:extLst>
          </p:cNvPr>
          <p:cNvSpPr txBox="1"/>
          <p:nvPr/>
        </p:nvSpPr>
        <p:spPr>
          <a:xfrm>
            <a:off x="2889637" y="2257499"/>
            <a:ext cx="6599076" cy="3416320"/>
          </a:xfrm>
          <a:prstGeom prst="rect">
            <a:avLst/>
          </a:prstGeom>
          <a:noFill/>
        </p:spPr>
        <p:txBody>
          <a:bodyPr wrap="square">
            <a:spAutoFit/>
          </a:bodyPr>
          <a:lstStyle/>
          <a:p>
            <a:pPr>
              <a:buFont typeface="Arial" panose="020B0604020202020204" pitchFamily="34" charset="0"/>
              <a:buChar char="•"/>
            </a:pPr>
            <a:r>
              <a:rPr lang="en-US" sz="2400" dirty="0">
                <a:solidFill>
                  <a:schemeClr val="bg1"/>
                </a:solidFill>
              </a:rPr>
              <a:t>DevOps is a software development approach that combines development and operations teams to enhance collaboration and streamline the software delivery process. </a:t>
            </a:r>
          </a:p>
          <a:p>
            <a:pPr>
              <a:buFont typeface="Arial" panose="020B0604020202020204" pitchFamily="34" charset="0"/>
              <a:buChar char="•"/>
            </a:pPr>
            <a:endParaRPr lang="en-US" sz="2400" dirty="0">
              <a:solidFill>
                <a:schemeClr val="bg1"/>
              </a:solidFill>
            </a:endParaRPr>
          </a:p>
          <a:p>
            <a:endParaRPr lang="en-US" sz="2400" dirty="0">
              <a:solidFill>
                <a:schemeClr val="bg1"/>
              </a:solidFill>
            </a:endParaRPr>
          </a:p>
          <a:p>
            <a:pPr>
              <a:buFont typeface="Arial" panose="020B0604020202020204" pitchFamily="34" charset="0"/>
              <a:buChar char="•"/>
            </a:pPr>
            <a:r>
              <a:rPr lang="en-US" sz="2400" dirty="0">
                <a:solidFill>
                  <a:schemeClr val="bg1"/>
                </a:solidFill>
              </a:rPr>
              <a:t>DevOps emphasizes automation, continuous integration, and continuous deployment to achieve faster and more reliable software releases.</a:t>
            </a:r>
          </a:p>
        </p:txBody>
      </p:sp>
      <p:sp>
        <p:nvSpPr>
          <p:cNvPr id="9" name="TextBox 8">
            <a:extLst>
              <a:ext uri="{FF2B5EF4-FFF2-40B4-BE49-F238E27FC236}">
                <a16:creationId xmlns:a16="http://schemas.microsoft.com/office/drawing/2014/main" id="{5E2C3ECC-13A0-4695-AF36-49533830239E}"/>
              </a:ext>
            </a:extLst>
          </p:cNvPr>
          <p:cNvSpPr txBox="1"/>
          <p:nvPr/>
        </p:nvSpPr>
        <p:spPr>
          <a:xfrm>
            <a:off x="2889637" y="931936"/>
            <a:ext cx="6158284" cy="769441"/>
          </a:xfrm>
          <a:prstGeom prst="rect">
            <a:avLst/>
          </a:prstGeom>
          <a:noFill/>
        </p:spPr>
        <p:txBody>
          <a:bodyPr wrap="square">
            <a:spAutoFit/>
          </a:bodyPr>
          <a:lstStyle/>
          <a:p>
            <a:pPr algn="ctr"/>
            <a:r>
              <a:rPr lang="en-IN" sz="4400" u="sng" dirty="0">
                <a:solidFill>
                  <a:schemeClr val="bg1"/>
                </a:solidFill>
              </a:rPr>
              <a:t>What is DevOps?</a:t>
            </a:r>
          </a:p>
        </p:txBody>
      </p:sp>
    </p:spTree>
    <p:extLst>
      <p:ext uri="{BB962C8B-B14F-4D97-AF65-F5344CB8AC3E}">
        <p14:creationId xmlns:p14="http://schemas.microsoft.com/office/powerpoint/2010/main" val="2762494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66AAC-4F96-B2AA-E277-CA29FE63661D}"/>
              </a:ext>
            </a:extLst>
          </p:cNvPr>
          <p:cNvSpPr>
            <a:spLocks noGrp="1"/>
          </p:cNvSpPr>
          <p:nvPr>
            <p:ph type="title"/>
          </p:nvPr>
        </p:nvSpPr>
        <p:spPr/>
        <p:txBody>
          <a:bodyPr/>
          <a:lstStyle/>
          <a:p>
            <a:endParaRPr lang="en-IN"/>
          </a:p>
        </p:txBody>
      </p:sp>
      <p:pic>
        <p:nvPicPr>
          <p:cNvPr id="11" name="Content Placeholder 10" descr="Illuminated technology network on a dark background">
            <a:extLst>
              <a:ext uri="{FF2B5EF4-FFF2-40B4-BE49-F238E27FC236}">
                <a16:creationId xmlns:a16="http://schemas.microsoft.com/office/drawing/2014/main" id="{970A5856-6A56-E1CF-2CDD-99303BF9B7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12" name="TextBox 11">
            <a:extLst>
              <a:ext uri="{FF2B5EF4-FFF2-40B4-BE49-F238E27FC236}">
                <a16:creationId xmlns:a16="http://schemas.microsoft.com/office/drawing/2014/main" id="{06D36E65-F143-4C23-A908-CA67D2866A5A}"/>
              </a:ext>
            </a:extLst>
          </p:cNvPr>
          <p:cNvSpPr txBox="1"/>
          <p:nvPr/>
        </p:nvSpPr>
        <p:spPr>
          <a:xfrm>
            <a:off x="723570" y="1932975"/>
            <a:ext cx="6921609" cy="2677656"/>
          </a:xfrm>
          <a:prstGeom prst="rect">
            <a:avLst/>
          </a:prstGeom>
          <a:noFill/>
        </p:spPr>
        <p:txBody>
          <a:bodyPr wrap="square">
            <a:spAutoFit/>
          </a:bodyPr>
          <a:lstStyle/>
          <a:p>
            <a:r>
              <a:rPr lang="en-IN" sz="2800" dirty="0">
                <a:solidFill>
                  <a:schemeClr val="bg1"/>
                </a:solidFill>
              </a:rPr>
              <a:t>Version control is like a boss that keeps track of all the changes you make to your files. It's super handy because it saves a record of every modification, so you can easily go back to previous versions, check out what's different, and work together with your team. </a:t>
            </a:r>
          </a:p>
        </p:txBody>
      </p:sp>
      <p:sp>
        <p:nvSpPr>
          <p:cNvPr id="14" name="TextBox 13">
            <a:extLst>
              <a:ext uri="{FF2B5EF4-FFF2-40B4-BE49-F238E27FC236}">
                <a16:creationId xmlns:a16="http://schemas.microsoft.com/office/drawing/2014/main" id="{7503AADA-E03C-9DFC-522F-77996E26F575}"/>
              </a:ext>
            </a:extLst>
          </p:cNvPr>
          <p:cNvSpPr txBox="1"/>
          <p:nvPr/>
        </p:nvSpPr>
        <p:spPr>
          <a:xfrm>
            <a:off x="723570" y="921247"/>
            <a:ext cx="6094674" cy="769441"/>
          </a:xfrm>
          <a:prstGeom prst="rect">
            <a:avLst/>
          </a:prstGeom>
          <a:noFill/>
        </p:spPr>
        <p:txBody>
          <a:bodyPr wrap="square">
            <a:spAutoFit/>
          </a:bodyPr>
          <a:lstStyle/>
          <a:p>
            <a:r>
              <a:rPr lang="en-IN" sz="4400" dirty="0">
                <a:solidFill>
                  <a:schemeClr val="bg1"/>
                </a:solidFill>
              </a:rPr>
              <a:t>What is Version Control?</a:t>
            </a:r>
          </a:p>
        </p:txBody>
      </p:sp>
      <p:sp>
        <p:nvSpPr>
          <p:cNvPr id="16" name="TextBox 15">
            <a:extLst>
              <a:ext uri="{FF2B5EF4-FFF2-40B4-BE49-F238E27FC236}">
                <a16:creationId xmlns:a16="http://schemas.microsoft.com/office/drawing/2014/main" id="{E0F049E1-957A-4238-888C-B70BFDFE58BF}"/>
              </a:ext>
            </a:extLst>
          </p:cNvPr>
          <p:cNvSpPr txBox="1"/>
          <p:nvPr/>
        </p:nvSpPr>
        <p:spPr>
          <a:xfrm>
            <a:off x="723570" y="4852918"/>
            <a:ext cx="6158284" cy="461665"/>
          </a:xfrm>
          <a:prstGeom prst="rect">
            <a:avLst/>
          </a:prstGeom>
          <a:noFill/>
        </p:spPr>
        <p:txBody>
          <a:bodyPr wrap="square">
            <a:spAutoFit/>
          </a:bodyPr>
          <a:lstStyle/>
          <a:p>
            <a:r>
              <a:rPr lang="en-US" sz="2400" dirty="0">
                <a:solidFill>
                  <a:schemeClr val="bg1"/>
                </a:solidFill>
              </a:rPr>
              <a:t>Common version control tools (e.g., Git, SVN)</a:t>
            </a:r>
          </a:p>
        </p:txBody>
      </p:sp>
    </p:spTree>
    <p:extLst>
      <p:ext uri="{BB962C8B-B14F-4D97-AF65-F5344CB8AC3E}">
        <p14:creationId xmlns:p14="http://schemas.microsoft.com/office/powerpoint/2010/main" val="2856121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CCA1-3177-D8C0-6C94-9D0D48E450A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9602CAC-1D61-21FA-61BD-952763D4B71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D896077-1493-1B07-5B58-00558E9A6984}"/>
              </a:ext>
            </a:extLst>
          </p:cNvPr>
          <p:cNvPicPr>
            <a:picLocks noChangeAspect="1"/>
          </p:cNvPicPr>
          <p:nvPr/>
        </p:nvPicPr>
        <p:blipFill>
          <a:blip r:embed="rId2"/>
          <a:stretch>
            <a:fillRect/>
          </a:stretch>
        </p:blipFill>
        <p:spPr>
          <a:xfrm>
            <a:off x="-76864" y="0"/>
            <a:ext cx="12268864" cy="6858000"/>
          </a:xfrm>
          <a:prstGeom prst="rect">
            <a:avLst/>
          </a:prstGeom>
        </p:spPr>
      </p:pic>
    </p:spTree>
    <p:extLst>
      <p:ext uri="{BB962C8B-B14F-4D97-AF65-F5344CB8AC3E}">
        <p14:creationId xmlns:p14="http://schemas.microsoft.com/office/powerpoint/2010/main" val="3771302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Programming and coding">
            <a:hlinkClick r:id="" action="ppaction://media"/>
            <a:extLst>
              <a:ext uri="{FF2B5EF4-FFF2-40B4-BE49-F238E27FC236}">
                <a16:creationId xmlns:a16="http://schemas.microsoft.com/office/drawing/2014/main" id="{04F23B7A-8E5D-CACF-9DA4-7D493DAE9F6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pic>
        <p:nvPicPr>
          <p:cNvPr id="1026" name="Picture 2" descr="git commit -m &quot;adding summer 1994 photos&quot; -----------------------------  #google #git #github #ProgrammerHumor #Programmer #Devel… | Memes, Math  memes, Funny memes">
            <a:extLst>
              <a:ext uri="{FF2B5EF4-FFF2-40B4-BE49-F238E27FC236}">
                <a16:creationId xmlns:a16="http://schemas.microsoft.com/office/drawing/2014/main" id="{78155B69-62A4-20E3-C9D6-48D67AAAE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81350" y="514350"/>
            <a:ext cx="5829300" cy="582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5429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E11C-4772-E591-592B-DAA7C6BAAC68}"/>
              </a:ext>
            </a:extLst>
          </p:cNvPr>
          <p:cNvSpPr>
            <a:spLocks noGrp="1"/>
          </p:cNvSpPr>
          <p:nvPr>
            <p:ph type="title"/>
          </p:nvPr>
        </p:nvSpPr>
        <p:spPr/>
        <p:txBody>
          <a:bodyPr/>
          <a:lstStyle/>
          <a:p>
            <a:endParaRPr lang="en-IN"/>
          </a:p>
        </p:txBody>
      </p:sp>
      <p:pic>
        <p:nvPicPr>
          <p:cNvPr id="7" name="Content Placeholder 6" descr="Tunnel of motion light trails">
            <a:extLst>
              <a:ext uri="{FF2B5EF4-FFF2-40B4-BE49-F238E27FC236}">
                <a16:creationId xmlns:a16="http://schemas.microsoft.com/office/drawing/2014/main" id="{99A774DC-3ECC-B0E6-4190-CF131BF037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1" cy="6858000"/>
          </a:xfrm>
        </p:spPr>
      </p:pic>
      <p:sp>
        <p:nvSpPr>
          <p:cNvPr id="5" name="TextBox 4">
            <a:extLst>
              <a:ext uri="{FF2B5EF4-FFF2-40B4-BE49-F238E27FC236}">
                <a16:creationId xmlns:a16="http://schemas.microsoft.com/office/drawing/2014/main" id="{1BA29DDC-0FE8-1BF2-3D10-917A4BCA439F}"/>
              </a:ext>
            </a:extLst>
          </p:cNvPr>
          <p:cNvSpPr txBox="1"/>
          <p:nvPr/>
        </p:nvSpPr>
        <p:spPr>
          <a:xfrm>
            <a:off x="2889637" y="98830"/>
            <a:ext cx="6094674" cy="707886"/>
          </a:xfrm>
          <a:prstGeom prst="rect">
            <a:avLst/>
          </a:prstGeom>
          <a:noFill/>
        </p:spPr>
        <p:txBody>
          <a:bodyPr wrap="square">
            <a:spAutoFit/>
          </a:bodyPr>
          <a:lstStyle/>
          <a:p>
            <a:r>
              <a:rPr lang="en-IN" sz="4000" i="1" dirty="0">
                <a:solidFill>
                  <a:schemeClr val="bg1"/>
                </a:solidFill>
              </a:rPr>
              <a:t>GitHub and DevOps</a:t>
            </a:r>
          </a:p>
        </p:txBody>
      </p:sp>
      <p:sp>
        <p:nvSpPr>
          <p:cNvPr id="9" name="TextBox 8">
            <a:extLst>
              <a:ext uri="{FF2B5EF4-FFF2-40B4-BE49-F238E27FC236}">
                <a16:creationId xmlns:a16="http://schemas.microsoft.com/office/drawing/2014/main" id="{F23196B3-C88C-DF55-215E-ACDB14221F06}"/>
              </a:ext>
            </a:extLst>
          </p:cNvPr>
          <p:cNvSpPr txBox="1"/>
          <p:nvPr/>
        </p:nvSpPr>
        <p:spPr>
          <a:xfrm>
            <a:off x="3595978" y="1120676"/>
            <a:ext cx="6158284" cy="2308324"/>
          </a:xfrm>
          <a:prstGeom prst="rect">
            <a:avLst/>
          </a:prstGeom>
          <a:noFill/>
        </p:spPr>
        <p:txBody>
          <a:bodyPr wrap="square">
            <a:spAutoFit/>
          </a:bodyPr>
          <a:lstStyle/>
          <a:p>
            <a:pPr>
              <a:buFont typeface="Arial" panose="020B0604020202020204" pitchFamily="34" charset="0"/>
              <a:buChar char="•"/>
            </a:pPr>
            <a:r>
              <a:rPr lang="en-US" sz="2400" dirty="0">
                <a:solidFill>
                  <a:schemeClr val="bg1"/>
                </a:solidFill>
              </a:rPr>
              <a:t>Overview of GitHub</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dirty="0">
                <a:solidFill>
                  <a:schemeClr val="bg1"/>
                </a:solidFill>
              </a:rPr>
              <a:t>GitHub as a version control platform</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dirty="0">
                <a:solidFill>
                  <a:schemeClr val="bg1"/>
                </a:solidFill>
              </a:rPr>
              <a:t>Integrating GitHub into DevOps workflows</a:t>
            </a:r>
          </a:p>
          <a:p>
            <a:endParaRPr lang="en-US" sz="2400" dirty="0">
              <a:solidFill>
                <a:schemeClr val="bg1"/>
              </a:solidFill>
            </a:endParaRPr>
          </a:p>
        </p:txBody>
      </p:sp>
    </p:spTree>
    <p:extLst>
      <p:ext uri="{BB962C8B-B14F-4D97-AF65-F5344CB8AC3E}">
        <p14:creationId xmlns:p14="http://schemas.microsoft.com/office/powerpoint/2010/main" val="2625234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3F111-635F-EFC4-8654-09117D434E4D}"/>
              </a:ext>
            </a:extLst>
          </p:cNvPr>
          <p:cNvSpPr>
            <a:spLocks noGrp="1"/>
          </p:cNvSpPr>
          <p:nvPr>
            <p:ph type="title"/>
          </p:nvPr>
        </p:nvSpPr>
        <p:spPr/>
        <p:txBody>
          <a:bodyPr/>
          <a:lstStyle/>
          <a:p>
            <a:endParaRPr lang="en-IN"/>
          </a:p>
        </p:txBody>
      </p:sp>
      <p:pic>
        <p:nvPicPr>
          <p:cNvPr id="5" name="Video 4" title="Binary data animation">
            <a:hlinkClick r:id="" action="ppaction://media"/>
            <a:extLst>
              <a:ext uri="{FF2B5EF4-FFF2-40B4-BE49-F238E27FC236}">
                <a16:creationId xmlns:a16="http://schemas.microsoft.com/office/drawing/2014/main" id="{69275E65-F060-A611-7B85-66FC9743EA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AF7AF143-E12E-3992-3072-C60766A8023D}"/>
              </a:ext>
            </a:extLst>
          </p:cNvPr>
          <p:cNvSpPr txBox="1"/>
          <p:nvPr/>
        </p:nvSpPr>
        <p:spPr>
          <a:xfrm>
            <a:off x="475754" y="2319910"/>
            <a:ext cx="6158284" cy="2554545"/>
          </a:xfrm>
          <a:prstGeom prst="rect">
            <a:avLst/>
          </a:prstGeom>
          <a:noFill/>
        </p:spPr>
        <p:txBody>
          <a:bodyPr wrap="square">
            <a:spAutoFit/>
          </a:bodyPr>
          <a:lstStyle/>
          <a:p>
            <a:r>
              <a:rPr lang="en-IN" sz="2000" dirty="0">
                <a:solidFill>
                  <a:schemeClr val="bg1">
                    <a:lumMod val="95000"/>
                  </a:schemeClr>
                </a:solidFill>
                <a:highlight>
                  <a:srgbClr val="000000"/>
                </a:highlight>
              </a:rPr>
              <a:t>By incorporating these principles of </a:t>
            </a:r>
            <a:r>
              <a:rPr lang="en-IN" sz="2000" dirty="0" err="1">
                <a:solidFill>
                  <a:schemeClr val="bg1">
                    <a:lumMod val="95000"/>
                  </a:schemeClr>
                </a:solidFill>
                <a:highlight>
                  <a:srgbClr val="000000"/>
                </a:highlight>
              </a:rPr>
              <a:t>vcs</a:t>
            </a:r>
            <a:r>
              <a:rPr lang="en-IN" sz="2000" dirty="0">
                <a:solidFill>
                  <a:schemeClr val="bg1">
                    <a:lumMod val="95000"/>
                  </a:schemeClr>
                </a:solidFill>
                <a:highlight>
                  <a:srgbClr val="000000"/>
                </a:highlight>
              </a:rPr>
              <a:t>, </a:t>
            </a:r>
            <a:r>
              <a:rPr lang="en-IN" sz="2000" dirty="0" err="1">
                <a:solidFill>
                  <a:schemeClr val="bg1">
                    <a:lumMod val="95000"/>
                  </a:schemeClr>
                </a:solidFill>
                <a:highlight>
                  <a:srgbClr val="000000"/>
                </a:highlight>
              </a:rPr>
              <a:t>devOps</a:t>
            </a:r>
            <a:r>
              <a:rPr lang="en-IN" sz="2000" dirty="0">
                <a:solidFill>
                  <a:schemeClr val="bg1">
                    <a:lumMod val="95000"/>
                  </a:schemeClr>
                </a:solidFill>
                <a:highlight>
                  <a:srgbClr val="000000"/>
                </a:highlight>
              </a:rPr>
              <a:t> and leveraging tools like GitHub, we empower our teams to collaborate efficiently, innovate effectively, and deliver software products that meet the highest standards of quality and competitiveness. Let's continue to explore, learn, and implement these practices in our projects, ensuring our success in the dynamic world of software development.</a:t>
            </a:r>
          </a:p>
        </p:txBody>
      </p:sp>
      <p:sp>
        <p:nvSpPr>
          <p:cNvPr id="11" name="TextBox 10">
            <a:extLst>
              <a:ext uri="{FF2B5EF4-FFF2-40B4-BE49-F238E27FC236}">
                <a16:creationId xmlns:a16="http://schemas.microsoft.com/office/drawing/2014/main" id="{1924D238-2590-FE66-4778-6E9B32A6E62F}"/>
              </a:ext>
            </a:extLst>
          </p:cNvPr>
          <p:cNvSpPr txBox="1"/>
          <p:nvPr/>
        </p:nvSpPr>
        <p:spPr>
          <a:xfrm>
            <a:off x="475754" y="806012"/>
            <a:ext cx="6158284" cy="707886"/>
          </a:xfrm>
          <a:prstGeom prst="rect">
            <a:avLst/>
          </a:prstGeom>
          <a:noFill/>
        </p:spPr>
        <p:txBody>
          <a:bodyPr wrap="square">
            <a:spAutoFit/>
          </a:bodyPr>
          <a:lstStyle/>
          <a:p>
            <a:r>
              <a:rPr lang="en-IN" sz="4000" dirty="0">
                <a:solidFill>
                  <a:schemeClr val="bg1">
                    <a:lumMod val="95000"/>
                  </a:schemeClr>
                </a:solidFill>
                <a:highlight>
                  <a:srgbClr val="000000"/>
                </a:highlight>
              </a:rPr>
              <a:t>Conclusion:</a:t>
            </a:r>
          </a:p>
        </p:txBody>
      </p:sp>
    </p:spTree>
    <p:extLst>
      <p:ext uri="{BB962C8B-B14F-4D97-AF65-F5344CB8AC3E}">
        <p14:creationId xmlns:p14="http://schemas.microsoft.com/office/powerpoint/2010/main" val="37893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2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244</Words>
  <Application>Microsoft Office PowerPoint</Application>
  <PresentationFormat>Widescreen</PresentationFormat>
  <Paragraphs>24</Paragraphs>
  <Slides>9</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N. Sai Naga Abhiram</dc:creator>
  <cp:lastModifiedBy>Mr. N. Sai Naga Abhiram</cp:lastModifiedBy>
  <cp:revision>3</cp:revision>
  <dcterms:created xsi:type="dcterms:W3CDTF">2023-10-31T20:48:34Z</dcterms:created>
  <dcterms:modified xsi:type="dcterms:W3CDTF">2023-10-31T21:29:01Z</dcterms:modified>
</cp:coreProperties>
</file>

<file path=docProps/thumbnail.jpeg>
</file>